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Uredite stilove teksta matrice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C6275C9-6700-4D25-BDB8-CF34AB91C09E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26.1.2023.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0414833-3882-4ACE-96F3-0E19DDC4760A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5EDAF2DD-9BCE-487E-BF74-90E96B76A03C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26.1.2023.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5D3A301-8D31-4812-A4BB-4F8E700BC114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Kliknite za uređivanje formata teksta naslova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0b76a8c4-5880-42f2-a0b5-2c377df0d2ae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880" y="0"/>
            <a:ext cx="12188520" cy="6857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2"/>
          <p:cNvSpPr/>
          <p:nvPr/>
        </p:nvSpPr>
        <p:spPr>
          <a:xfrm flipV="1">
            <a:off x="0" y="-720"/>
            <a:ext cx="7539480" cy="6857640"/>
          </a:xfrm>
          <a:custGeom>
            <a:avLst/>
            <a:gdLst/>
            <a:ahLst/>
            <a:cxnLst/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3"/>
          <p:cNvSpPr/>
          <p:nvPr/>
        </p:nvSpPr>
        <p:spPr>
          <a:xfrm flipV="1">
            <a:off x="0" y="-720"/>
            <a:ext cx="7092720" cy="6857640"/>
          </a:xfrm>
          <a:custGeom>
            <a:avLst/>
            <a:gdLst/>
            <a:ahLst/>
            <a:cxnLst/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TextShape 4"/>
          <p:cNvSpPr txBox="1"/>
          <p:nvPr/>
        </p:nvSpPr>
        <p:spPr>
          <a:xfrm>
            <a:off x="352440" y="763560"/>
            <a:ext cx="552960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68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Calibri Light"/>
              </a:rPr>
              <a:t>Unit </a:t>
            </a:r>
            <a:r>
              <a:rPr lang="hr-HR" sz="2800" b="0" strike="noStrike" spc="-1">
                <a:solidFill>
                  <a:srgbClr val="FFFFFF"/>
                </a:solidFill>
                <a:latin typeface="Calibri Light"/>
              </a:rPr>
              <a:t>4</a:t>
            </a:r>
            <a:r>
              <a:rPr lang="en-US" sz="2800" b="0" strike="noStrike" spc="-1">
                <a:solidFill>
                  <a:srgbClr val="FFFFFF"/>
                </a:solidFill>
                <a:latin typeface="Calibri Light"/>
              </a:rPr>
              <a:t>: </a:t>
            </a:r>
            <a:r>
              <a:rPr lang="hr-HR" sz="2800" b="0" strike="noStrike" spc="-1">
                <a:solidFill>
                  <a:srgbClr val="FFFFFF"/>
                </a:solidFill>
                <a:latin typeface="Calibri Light"/>
              </a:rPr>
              <a:t>Lesson 14</a:t>
            </a:r>
            <a:br/>
            <a:br/>
            <a:r>
              <a:rPr lang="hr-HR" sz="4400" b="0" strike="noStrike" spc="-1">
                <a:solidFill>
                  <a:srgbClr val="FFFFFF"/>
                </a:solidFill>
                <a:latin typeface="Calibri Light"/>
              </a:rPr>
              <a:t>Fashion and music	</a:t>
            </a:r>
            <a:br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" name="Content Placeholder 3"/>
          <p:cNvPicPr/>
          <p:nvPr/>
        </p:nvPicPr>
        <p:blipFill>
          <a:blip r:embed="rId2"/>
          <a:stretch/>
        </p:blipFill>
        <p:spPr>
          <a:xfrm>
            <a:off x="7979040" y="394560"/>
            <a:ext cx="3936240" cy="737640"/>
          </a:xfrm>
          <a:prstGeom prst="rect">
            <a:avLst/>
          </a:prstGeom>
          <a:ln w="0">
            <a:noFill/>
          </a:ln>
        </p:spPr>
      </p:pic>
      <p:sp>
        <p:nvSpPr>
          <p:cNvPr id="87" name="CustomShape 5"/>
          <p:cNvSpPr/>
          <p:nvPr/>
        </p:nvSpPr>
        <p:spPr>
          <a:xfrm>
            <a:off x="467640" y="2136240"/>
            <a:ext cx="505656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U ovoj ćemo lekciji: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uspoređivati present simple i present 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</a:rPr>
              <a:t>continuous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govoriti o glazbi, modi i povijesti mode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opisivati osobni stil i stvarati futuristički stil</a:t>
            </a:r>
            <a:endParaRPr lang="hr-HR" sz="1800" b="0" strike="noStrike" spc="-1">
              <a:latin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3"/>
          <a:stretch/>
        </p:blipFill>
        <p:spPr>
          <a:xfrm>
            <a:off x="7946640" y="1417320"/>
            <a:ext cx="4012560" cy="515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lika 2"/>
          <p:cNvPicPr/>
          <p:nvPr/>
        </p:nvPicPr>
        <p:blipFill>
          <a:blip r:embed="rId2"/>
          <a:stretch/>
        </p:blipFill>
        <p:spPr>
          <a:xfrm>
            <a:off x="0" y="1302480"/>
            <a:ext cx="12191760" cy="4252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lika 2"/>
          <p:cNvPicPr/>
          <p:nvPr/>
        </p:nvPicPr>
        <p:blipFill>
          <a:blip r:embed="rId2"/>
          <a:stretch/>
        </p:blipFill>
        <p:spPr>
          <a:xfrm>
            <a:off x="1732680" y="0"/>
            <a:ext cx="8169120" cy="6857640"/>
          </a:xfrm>
          <a:prstGeom prst="rect">
            <a:avLst/>
          </a:prstGeom>
          <a:ln w="0"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4045320" y="1855080"/>
            <a:ext cx="11894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a T-shirt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4138560" y="2379960"/>
            <a:ext cx="11894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gloves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3816720" y="2904840"/>
            <a:ext cx="21772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tracksuit bottoms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3952080" y="3545280"/>
            <a:ext cx="11894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sneakers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3" name="CustomShape 5"/>
          <p:cNvSpPr/>
          <p:nvPr/>
        </p:nvSpPr>
        <p:spPr>
          <a:xfrm>
            <a:off x="6766920" y="1008360"/>
            <a:ext cx="6066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cap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4" name="CustomShape 6"/>
          <p:cNvSpPr/>
          <p:nvPr/>
        </p:nvSpPr>
        <p:spPr>
          <a:xfrm>
            <a:off x="5623200" y="1761840"/>
            <a:ext cx="11894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sweater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5" name="CustomShape 7"/>
          <p:cNvSpPr/>
          <p:nvPr/>
        </p:nvSpPr>
        <p:spPr>
          <a:xfrm>
            <a:off x="5623200" y="3074400"/>
            <a:ext cx="16538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checked shirt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6" name="CustomShape 8"/>
          <p:cNvSpPr/>
          <p:nvPr/>
        </p:nvSpPr>
        <p:spPr>
          <a:xfrm>
            <a:off x="5597640" y="3643920"/>
            <a:ext cx="8438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jeans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7" name="CustomShape 9"/>
          <p:cNvSpPr/>
          <p:nvPr/>
        </p:nvSpPr>
        <p:spPr>
          <a:xfrm>
            <a:off x="2129400" y="4413600"/>
            <a:ext cx="5900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hat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8" name="CustomShape 10"/>
          <p:cNvSpPr/>
          <p:nvPr/>
        </p:nvSpPr>
        <p:spPr>
          <a:xfrm>
            <a:off x="3464280" y="4630680"/>
            <a:ext cx="18190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leather jacket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59" name="CustomShape 11"/>
          <p:cNvSpPr/>
          <p:nvPr/>
        </p:nvSpPr>
        <p:spPr>
          <a:xfrm>
            <a:off x="4022640" y="5276160"/>
            <a:ext cx="14810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ripped jeans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60" name="CustomShape 12"/>
          <p:cNvSpPr/>
          <p:nvPr/>
        </p:nvSpPr>
        <p:spPr>
          <a:xfrm>
            <a:off x="4276080" y="6344280"/>
            <a:ext cx="8362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strike="noStrike" spc="-1">
                <a:solidFill>
                  <a:srgbClr val="0070C0"/>
                </a:solidFill>
                <a:latin typeface="Calibri"/>
              </a:rPr>
              <a:t>boots</a:t>
            </a:r>
            <a:endParaRPr lang="hr-HR" sz="2000" b="0" strike="noStrike" spc="-1">
              <a:latin typeface="Arial"/>
            </a:endParaRPr>
          </a:p>
        </p:txBody>
      </p:sp>
      <p:pic>
        <p:nvPicPr>
          <p:cNvPr id="161" name="Slika 1"/>
          <p:cNvPicPr/>
          <p:nvPr/>
        </p:nvPicPr>
        <p:blipFill>
          <a:blip r:embed="rId3"/>
          <a:stretch/>
        </p:blipFill>
        <p:spPr>
          <a:xfrm>
            <a:off x="7831080" y="4600080"/>
            <a:ext cx="230040" cy="213120"/>
          </a:xfrm>
          <a:prstGeom prst="rect">
            <a:avLst/>
          </a:prstGeom>
          <a:ln w="0">
            <a:noFill/>
          </a:ln>
        </p:spPr>
      </p:pic>
      <p:pic>
        <p:nvPicPr>
          <p:cNvPr id="162" name="Slika 15"/>
          <p:cNvPicPr/>
          <p:nvPr/>
        </p:nvPicPr>
        <p:blipFill>
          <a:blip r:embed="rId3"/>
          <a:stretch/>
        </p:blipFill>
        <p:spPr>
          <a:xfrm>
            <a:off x="8636400" y="4813920"/>
            <a:ext cx="230040" cy="213120"/>
          </a:xfrm>
          <a:prstGeom prst="rect">
            <a:avLst/>
          </a:prstGeom>
          <a:ln w="0">
            <a:noFill/>
          </a:ln>
        </p:spPr>
      </p:pic>
      <p:pic>
        <p:nvPicPr>
          <p:cNvPr id="163" name="Slika 16"/>
          <p:cNvPicPr/>
          <p:nvPr/>
        </p:nvPicPr>
        <p:blipFill>
          <a:blip r:embed="rId3"/>
          <a:stretch/>
        </p:blipFill>
        <p:spPr>
          <a:xfrm>
            <a:off x="8648280" y="5027400"/>
            <a:ext cx="230040" cy="213120"/>
          </a:xfrm>
          <a:prstGeom prst="rect">
            <a:avLst/>
          </a:prstGeom>
          <a:ln w="0">
            <a:noFill/>
          </a:ln>
        </p:spPr>
      </p:pic>
      <p:pic>
        <p:nvPicPr>
          <p:cNvPr id="164" name="Slika 17"/>
          <p:cNvPicPr/>
          <p:nvPr/>
        </p:nvPicPr>
        <p:blipFill>
          <a:blip r:embed="rId3"/>
          <a:stretch/>
        </p:blipFill>
        <p:spPr>
          <a:xfrm>
            <a:off x="8636400" y="5676120"/>
            <a:ext cx="230040" cy="213120"/>
          </a:xfrm>
          <a:prstGeom prst="rect">
            <a:avLst/>
          </a:prstGeom>
          <a:ln w="0">
            <a:noFill/>
          </a:ln>
        </p:spPr>
      </p:pic>
      <p:pic>
        <p:nvPicPr>
          <p:cNvPr id="165" name="Slika 18"/>
          <p:cNvPicPr/>
          <p:nvPr/>
        </p:nvPicPr>
        <p:blipFill>
          <a:blip r:embed="rId3"/>
          <a:stretch/>
        </p:blipFill>
        <p:spPr>
          <a:xfrm>
            <a:off x="7143480" y="5475960"/>
            <a:ext cx="230040" cy="213120"/>
          </a:xfrm>
          <a:prstGeom prst="rect">
            <a:avLst/>
          </a:prstGeom>
          <a:ln w="0">
            <a:noFill/>
          </a:ln>
        </p:spPr>
      </p:pic>
      <p:pic>
        <p:nvPicPr>
          <p:cNvPr id="166" name="Slika 19"/>
          <p:cNvPicPr/>
          <p:nvPr/>
        </p:nvPicPr>
        <p:blipFill>
          <a:blip r:embed="rId3"/>
          <a:stretch/>
        </p:blipFill>
        <p:spPr>
          <a:xfrm>
            <a:off x="7162200" y="5849640"/>
            <a:ext cx="230040" cy="213120"/>
          </a:xfrm>
          <a:prstGeom prst="rect">
            <a:avLst/>
          </a:prstGeom>
          <a:ln w="0">
            <a:noFill/>
          </a:ln>
        </p:spPr>
      </p:pic>
      <p:pic>
        <p:nvPicPr>
          <p:cNvPr id="167" name="Slika 20"/>
          <p:cNvPicPr/>
          <p:nvPr/>
        </p:nvPicPr>
        <p:blipFill>
          <a:blip r:embed="rId3"/>
          <a:stretch/>
        </p:blipFill>
        <p:spPr>
          <a:xfrm>
            <a:off x="7162200" y="6314760"/>
            <a:ext cx="230040" cy="2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lika 2"/>
          <p:cNvPicPr/>
          <p:nvPr/>
        </p:nvPicPr>
        <p:blipFill>
          <a:blip r:embed="rId2"/>
          <a:stretch/>
        </p:blipFill>
        <p:spPr>
          <a:xfrm>
            <a:off x="266040" y="299520"/>
            <a:ext cx="11660040" cy="625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lika 4"/>
          <p:cNvPicPr/>
          <p:nvPr/>
        </p:nvPicPr>
        <p:blipFill>
          <a:blip r:embed="rId2"/>
          <a:stretch/>
        </p:blipFill>
        <p:spPr>
          <a:xfrm>
            <a:off x="135000" y="0"/>
            <a:ext cx="5254920" cy="1008000"/>
          </a:xfrm>
          <a:prstGeom prst="rect">
            <a:avLst/>
          </a:prstGeom>
          <a:ln w="0">
            <a:noFill/>
          </a:ln>
        </p:spPr>
      </p:pic>
      <p:pic>
        <p:nvPicPr>
          <p:cNvPr id="170" name="Slika 6"/>
          <p:cNvPicPr/>
          <p:nvPr/>
        </p:nvPicPr>
        <p:blipFill>
          <a:blip r:embed="rId3"/>
          <a:stretch/>
        </p:blipFill>
        <p:spPr>
          <a:xfrm>
            <a:off x="0" y="1008360"/>
            <a:ext cx="12191760" cy="375408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5759640" y="307404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is shopping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4931640" y="3573000"/>
            <a:ext cx="1304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tries on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7359840" y="407916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is taking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lika 4"/>
          <p:cNvPicPr/>
          <p:nvPr/>
        </p:nvPicPr>
        <p:blipFill>
          <a:blip r:embed="rId2"/>
          <a:stretch/>
        </p:blipFill>
        <p:spPr>
          <a:xfrm>
            <a:off x="0" y="129240"/>
            <a:ext cx="12191760" cy="3299400"/>
          </a:xfrm>
          <a:prstGeom prst="rect">
            <a:avLst/>
          </a:prstGeom>
          <a:ln w="0">
            <a:noFill/>
          </a:ln>
        </p:spPr>
      </p:pic>
      <p:pic>
        <p:nvPicPr>
          <p:cNvPr id="175" name="Slika 6"/>
          <p:cNvPicPr/>
          <p:nvPr/>
        </p:nvPicPr>
        <p:blipFill>
          <a:blip r:embed="rId3"/>
          <a:stretch/>
        </p:blipFill>
        <p:spPr>
          <a:xfrm>
            <a:off x="-112680" y="3429000"/>
            <a:ext cx="12191760" cy="337680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4502520" y="1512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does not live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1035360" y="95940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is talking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1168560" y="142128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send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2632680" y="191160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are planning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8217360" y="411840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argue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8874360" y="459900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are arguing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82" name="CustomShape 7"/>
          <p:cNvSpPr/>
          <p:nvPr/>
        </p:nvSpPr>
        <p:spPr>
          <a:xfrm>
            <a:off x="9207720" y="506016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thinks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83" name="CustomShape 8"/>
          <p:cNvSpPr/>
          <p:nvPr/>
        </p:nvSpPr>
        <p:spPr>
          <a:xfrm>
            <a:off x="5038920" y="598968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isn’t trying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lika 2"/>
          <p:cNvPicPr/>
          <p:nvPr/>
        </p:nvPicPr>
        <p:blipFill>
          <a:blip r:embed="rId2"/>
          <a:stretch/>
        </p:blipFill>
        <p:spPr>
          <a:xfrm>
            <a:off x="0" y="1956960"/>
            <a:ext cx="12191760" cy="2943360"/>
          </a:xfrm>
          <a:prstGeom prst="rect">
            <a:avLst/>
          </a:prstGeom>
          <a:ln w="0"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6598080" y="202752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are having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5377320" y="248904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have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8369640" y="298332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are having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5931360" y="3907080"/>
            <a:ext cx="1869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are talking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lika 2"/>
          <p:cNvPicPr/>
          <p:nvPr/>
        </p:nvPicPr>
        <p:blipFill>
          <a:blip r:embed="rId2"/>
          <a:stretch/>
        </p:blipFill>
        <p:spPr>
          <a:xfrm>
            <a:off x="175320" y="909360"/>
            <a:ext cx="11840760" cy="5038920"/>
          </a:xfrm>
          <a:prstGeom prst="rect">
            <a:avLst/>
          </a:prstGeom>
          <a:ln w="0">
            <a:noFill/>
          </a:ln>
        </p:spPr>
      </p:pic>
      <p:sp>
        <p:nvSpPr>
          <p:cNvPr id="190" name="CustomShape 1"/>
          <p:cNvSpPr/>
          <p:nvPr/>
        </p:nvSpPr>
        <p:spPr>
          <a:xfrm>
            <a:off x="2883240" y="233208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do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2235600" y="283212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does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2270880" y="333360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is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3" name="CustomShape 4"/>
          <p:cNvSpPr/>
          <p:nvPr/>
        </p:nvSpPr>
        <p:spPr>
          <a:xfrm>
            <a:off x="6328440" y="333360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Is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4" name="CustomShape 5"/>
          <p:cNvSpPr/>
          <p:nvPr/>
        </p:nvSpPr>
        <p:spPr>
          <a:xfrm>
            <a:off x="2156400" y="383508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don’t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5" name="CustomShape 6"/>
          <p:cNvSpPr/>
          <p:nvPr/>
        </p:nvSpPr>
        <p:spPr>
          <a:xfrm>
            <a:off x="4442400" y="4344480"/>
            <a:ext cx="13388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doesn’t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6" name="CustomShape 7"/>
          <p:cNvSpPr/>
          <p:nvPr/>
        </p:nvSpPr>
        <p:spPr>
          <a:xfrm>
            <a:off x="9268200" y="434448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are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7" name="CustomShape 8"/>
          <p:cNvSpPr/>
          <p:nvPr/>
        </p:nvSpPr>
        <p:spPr>
          <a:xfrm>
            <a:off x="1772280" y="484776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am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98" name="CustomShape 9"/>
          <p:cNvSpPr/>
          <p:nvPr/>
        </p:nvSpPr>
        <p:spPr>
          <a:xfrm>
            <a:off x="5169240" y="5360760"/>
            <a:ext cx="926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039EBD"/>
                </a:solidFill>
                <a:latin typeface="Calibri"/>
              </a:rPr>
              <a:t>are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lika 2"/>
          <p:cNvPicPr/>
          <p:nvPr/>
        </p:nvPicPr>
        <p:blipFill>
          <a:blip r:embed="rId2"/>
          <a:stretch/>
        </p:blipFill>
        <p:spPr>
          <a:xfrm>
            <a:off x="1479600" y="0"/>
            <a:ext cx="9232200" cy="6857640"/>
          </a:xfrm>
          <a:prstGeom prst="rect">
            <a:avLst/>
          </a:prstGeom>
          <a:ln w="0">
            <a:noFill/>
          </a:ln>
        </p:spPr>
      </p:pic>
      <p:sp>
        <p:nvSpPr>
          <p:cNvPr id="200" name="CustomShape 1"/>
          <p:cNvSpPr/>
          <p:nvPr/>
        </p:nvSpPr>
        <p:spPr>
          <a:xfrm>
            <a:off x="3989160" y="979920"/>
            <a:ext cx="1801440" cy="2484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2"/>
          <p:cNvSpPr/>
          <p:nvPr/>
        </p:nvSpPr>
        <p:spPr>
          <a:xfrm>
            <a:off x="1912680" y="1865880"/>
            <a:ext cx="15544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3"/>
          <p:cNvSpPr/>
          <p:nvPr/>
        </p:nvSpPr>
        <p:spPr>
          <a:xfrm>
            <a:off x="6618240" y="2703960"/>
            <a:ext cx="15544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4"/>
          <p:cNvSpPr/>
          <p:nvPr/>
        </p:nvSpPr>
        <p:spPr>
          <a:xfrm>
            <a:off x="3989160" y="3513600"/>
            <a:ext cx="15544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5"/>
          <p:cNvSpPr/>
          <p:nvPr/>
        </p:nvSpPr>
        <p:spPr>
          <a:xfrm>
            <a:off x="6618240" y="4371120"/>
            <a:ext cx="125892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6"/>
          <p:cNvSpPr/>
          <p:nvPr/>
        </p:nvSpPr>
        <p:spPr>
          <a:xfrm>
            <a:off x="3875040" y="5214240"/>
            <a:ext cx="15544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7"/>
          <p:cNvSpPr/>
          <p:nvPr/>
        </p:nvSpPr>
        <p:spPr>
          <a:xfrm>
            <a:off x="1827000" y="6086160"/>
            <a:ext cx="127764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lika 2"/>
          <p:cNvPicPr/>
          <p:nvPr/>
        </p:nvPicPr>
        <p:blipFill>
          <a:blip r:embed="rId2"/>
          <a:stretch/>
        </p:blipFill>
        <p:spPr>
          <a:xfrm>
            <a:off x="70560" y="514080"/>
            <a:ext cx="12050280" cy="5829840"/>
          </a:xfrm>
          <a:prstGeom prst="rect">
            <a:avLst/>
          </a:prstGeom>
          <a:ln w="0"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308880" y="318636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SA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308880" y="368316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SA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334440" y="420120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1" name="CustomShape 4"/>
          <p:cNvSpPr/>
          <p:nvPr/>
        </p:nvSpPr>
        <p:spPr>
          <a:xfrm>
            <a:off x="334440" y="475524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2" name="CustomShape 5"/>
          <p:cNvSpPr/>
          <p:nvPr/>
        </p:nvSpPr>
        <p:spPr>
          <a:xfrm>
            <a:off x="308880" y="527796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SA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3" name="CustomShape 6"/>
          <p:cNvSpPr/>
          <p:nvPr/>
        </p:nvSpPr>
        <p:spPr>
          <a:xfrm>
            <a:off x="312120" y="580464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SA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4" name="CustomShape 7"/>
          <p:cNvSpPr/>
          <p:nvPr/>
        </p:nvSpPr>
        <p:spPr>
          <a:xfrm>
            <a:off x="6478200" y="213588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5" name="CustomShape 8"/>
          <p:cNvSpPr/>
          <p:nvPr/>
        </p:nvSpPr>
        <p:spPr>
          <a:xfrm>
            <a:off x="6478200" y="265932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6" name="CustomShape 9"/>
          <p:cNvSpPr/>
          <p:nvPr/>
        </p:nvSpPr>
        <p:spPr>
          <a:xfrm>
            <a:off x="6398640" y="318096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SA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7" name="CustomShape 10"/>
          <p:cNvSpPr/>
          <p:nvPr/>
        </p:nvSpPr>
        <p:spPr>
          <a:xfrm>
            <a:off x="6478200" y="371844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8" name="CustomShape 11"/>
          <p:cNvSpPr/>
          <p:nvPr/>
        </p:nvSpPr>
        <p:spPr>
          <a:xfrm>
            <a:off x="6494400" y="422748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19" name="CustomShape 12"/>
          <p:cNvSpPr/>
          <p:nvPr/>
        </p:nvSpPr>
        <p:spPr>
          <a:xfrm>
            <a:off x="6411600" y="472896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SA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20" name="CustomShape 13"/>
          <p:cNvSpPr/>
          <p:nvPr/>
        </p:nvSpPr>
        <p:spPr>
          <a:xfrm>
            <a:off x="6484680" y="528804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21" name="CustomShape 14"/>
          <p:cNvSpPr/>
          <p:nvPr/>
        </p:nvSpPr>
        <p:spPr>
          <a:xfrm>
            <a:off x="6495480" y="5811480"/>
            <a:ext cx="557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C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lika 2"/>
          <p:cNvPicPr/>
          <p:nvPr/>
        </p:nvPicPr>
        <p:blipFill>
          <a:blip r:embed="rId2"/>
          <a:stretch/>
        </p:blipFill>
        <p:spPr>
          <a:xfrm>
            <a:off x="0" y="1220760"/>
            <a:ext cx="12191760" cy="4415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lika 2"/>
          <p:cNvPicPr/>
          <p:nvPr/>
        </p:nvPicPr>
        <p:blipFill>
          <a:blip r:embed="rId2"/>
          <a:stretch/>
        </p:blipFill>
        <p:spPr>
          <a:xfrm>
            <a:off x="0" y="1515600"/>
            <a:ext cx="12191760" cy="3826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lika 2"/>
          <p:cNvPicPr/>
          <p:nvPr/>
        </p:nvPicPr>
        <p:blipFill>
          <a:blip r:embed="rId2"/>
          <a:stretch/>
        </p:blipFill>
        <p:spPr>
          <a:xfrm>
            <a:off x="190800" y="0"/>
            <a:ext cx="1800000" cy="1542960"/>
          </a:xfrm>
          <a:prstGeom prst="rect">
            <a:avLst/>
          </a:prstGeom>
          <a:ln w="0">
            <a:noFill/>
          </a:ln>
        </p:spPr>
      </p:pic>
      <p:pic>
        <p:nvPicPr>
          <p:cNvPr id="224" name="Slika 4"/>
          <p:cNvPicPr/>
          <p:nvPr/>
        </p:nvPicPr>
        <p:blipFill>
          <a:blip r:embed="rId3"/>
          <a:stretch/>
        </p:blipFill>
        <p:spPr>
          <a:xfrm>
            <a:off x="1659600" y="565560"/>
            <a:ext cx="10441800" cy="6171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lika 2"/>
          <p:cNvPicPr/>
          <p:nvPr/>
        </p:nvPicPr>
        <p:blipFill>
          <a:blip r:embed="rId2"/>
          <a:stretch/>
        </p:blipFill>
        <p:spPr>
          <a:xfrm>
            <a:off x="1477440" y="0"/>
            <a:ext cx="9236520" cy="6857640"/>
          </a:xfrm>
          <a:prstGeom prst="rect">
            <a:avLst/>
          </a:prstGeom>
          <a:ln w="0"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8516520" y="3890160"/>
            <a:ext cx="1255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stunts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6318720" y="3890160"/>
            <a:ext cx="1255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vintage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5873400" y="4255560"/>
            <a:ext cx="2360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second-hand shop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8359200" y="4255560"/>
            <a:ext cx="1255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director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>
            <a:off x="1972800" y="3890160"/>
            <a:ext cx="16369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soap-opera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>
            <a:off x="1894320" y="4255560"/>
            <a:ext cx="17809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reality show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2" name="CustomShape 7"/>
          <p:cNvSpPr/>
          <p:nvPr/>
        </p:nvSpPr>
        <p:spPr>
          <a:xfrm>
            <a:off x="3881160" y="4255560"/>
            <a:ext cx="15670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page-turner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>
            <a:off x="8291520" y="4620960"/>
            <a:ext cx="18698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the box office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4" name="CustomShape 9"/>
          <p:cNvSpPr/>
          <p:nvPr/>
        </p:nvSpPr>
        <p:spPr>
          <a:xfrm>
            <a:off x="5888880" y="4620960"/>
            <a:ext cx="1255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designer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5" name="CustomShape 10"/>
          <p:cNvSpPr/>
          <p:nvPr/>
        </p:nvSpPr>
        <p:spPr>
          <a:xfrm>
            <a:off x="1894320" y="462096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documentary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6" name="CustomShape 11"/>
          <p:cNvSpPr/>
          <p:nvPr/>
        </p:nvSpPr>
        <p:spPr>
          <a:xfrm>
            <a:off x="5864040" y="5010480"/>
            <a:ext cx="1255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fake fur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7" name="CustomShape 12"/>
          <p:cNvSpPr/>
          <p:nvPr/>
        </p:nvSpPr>
        <p:spPr>
          <a:xfrm>
            <a:off x="3881160" y="4620240"/>
            <a:ext cx="1255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the plot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8" name="CustomShape 13"/>
          <p:cNvSpPr/>
          <p:nvPr/>
        </p:nvSpPr>
        <p:spPr>
          <a:xfrm>
            <a:off x="3869640" y="497952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an author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39" name="CustomShape 14"/>
          <p:cNvSpPr/>
          <p:nvPr/>
        </p:nvSpPr>
        <p:spPr>
          <a:xfrm>
            <a:off x="1972800" y="497736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the news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40" name="CustomShape 15"/>
          <p:cNvSpPr/>
          <p:nvPr/>
        </p:nvSpPr>
        <p:spPr>
          <a:xfrm>
            <a:off x="8265240" y="497736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thriller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41" name="CustomShape 16"/>
          <p:cNvSpPr/>
          <p:nvPr/>
        </p:nvSpPr>
        <p:spPr>
          <a:xfrm>
            <a:off x="5888880" y="534060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glittery top 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42" name="CustomShape 17"/>
          <p:cNvSpPr/>
          <p:nvPr/>
        </p:nvSpPr>
        <p:spPr>
          <a:xfrm>
            <a:off x="3903480" y="534888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novel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43" name="CustomShape 18"/>
          <p:cNvSpPr/>
          <p:nvPr/>
        </p:nvSpPr>
        <p:spPr>
          <a:xfrm>
            <a:off x="1904760" y="534888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a sitcom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244" name="CustomShape 19"/>
          <p:cNvSpPr/>
          <p:nvPr/>
        </p:nvSpPr>
        <p:spPr>
          <a:xfrm>
            <a:off x="8230320" y="5329800"/>
            <a:ext cx="1828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39EBD"/>
                </a:solidFill>
                <a:latin typeface="Calibri"/>
              </a:rPr>
              <a:t>special effects</a:t>
            </a:r>
            <a:endParaRPr lang="hr-H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lika 4"/>
          <p:cNvPicPr/>
          <p:nvPr/>
        </p:nvPicPr>
        <p:blipFill>
          <a:blip r:embed="rId2"/>
          <a:stretch/>
        </p:blipFill>
        <p:spPr>
          <a:xfrm>
            <a:off x="1460880" y="0"/>
            <a:ext cx="9466200" cy="6857640"/>
          </a:xfrm>
          <a:prstGeom prst="rect">
            <a:avLst/>
          </a:prstGeom>
          <a:ln w="0"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3912120" y="993240"/>
            <a:ext cx="1809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author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5191200" y="1425960"/>
            <a:ext cx="1809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news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4592520" y="2240640"/>
            <a:ext cx="1809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box-office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249" name="CustomShape 4"/>
          <p:cNvSpPr/>
          <p:nvPr/>
        </p:nvSpPr>
        <p:spPr>
          <a:xfrm>
            <a:off x="4184280" y="2683800"/>
            <a:ext cx="24418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second-hand shops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250" name="CustomShape 5"/>
          <p:cNvSpPr/>
          <p:nvPr/>
        </p:nvSpPr>
        <p:spPr>
          <a:xfrm>
            <a:off x="2102400" y="3492720"/>
            <a:ext cx="1809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special effects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251" name="CustomShape 6"/>
          <p:cNvSpPr/>
          <p:nvPr/>
        </p:nvSpPr>
        <p:spPr>
          <a:xfrm>
            <a:off x="6508440" y="3942000"/>
            <a:ext cx="1809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sitcom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252" name="CustomShape 7"/>
          <p:cNvSpPr/>
          <p:nvPr/>
        </p:nvSpPr>
        <p:spPr>
          <a:xfrm>
            <a:off x="4816800" y="4397400"/>
            <a:ext cx="1809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cover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253" name="CustomShape 8"/>
          <p:cNvSpPr/>
          <p:nvPr/>
        </p:nvSpPr>
        <p:spPr>
          <a:xfrm>
            <a:off x="2056320" y="5519160"/>
            <a:ext cx="18093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39EBD"/>
                </a:solidFill>
                <a:latin typeface="Calibri"/>
              </a:rPr>
              <a:t>stunts</a:t>
            </a:r>
            <a:endParaRPr lang="hr-HR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lika 2"/>
          <p:cNvPicPr/>
          <p:nvPr/>
        </p:nvPicPr>
        <p:blipFill>
          <a:blip r:embed="rId2"/>
          <a:stretch/>
        </p:blipFill>
        <p:spPr>
          <a:xfrm>
            <a:off x="0" y="965160"/>
            <a:ext cx="12191760" cy="4926960"/>
          </a:xfrm>
          <a:prstGeom prst="rect">
            <a:avLst/>
          </a:prstGeom>
          <a:ln w="0">
            <a:noFill/>
          </a:ln>
        </p:spPr>
      </p:pic>
      <p:sp>
        <p:nvSpPr>
          <p:cNvPr id="255" name="CustomShape 1"/>
          <p:cNvSpPr/>
          <p:nvPr/>
        </p:nvSpPr>
        <p:spPr>
          <a:xfrm>
            <a:off x="3085920" y="1920600"/>
            <a:ext cx="5047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2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3076560" y="4520880"/>
            <a:ext cx="5047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3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3076560" y="2440440"/>
            <a:ext cx="5047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4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3066840" y="5021640"/>
            <a:ext cx="5047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5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3085920" y="3469680"/>
            <a:ext cx="5047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6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60" name="CustomShape 6"/>
          <p:cNvSpPr/>
          <p:nvPr/>
        </p:nvSpPr>
        <p:spPr>
          <a:xfrm>
            <a:off x="3066840" y="2942640"/>
            <a:ext cx="5047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7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lika 2"/>
          <p:cNvPicPr/>
          <p:nvPr/>
        </p:nvPicPr>
        <p:blipFill>
          <a:blip r:embed="rId2"/>
          <a:stretch/>
        </p:blipFill>
        <p:spPr>
          <a:xfrm>
            <a:off x="0" y="1061640"/>
            <a:ext cx="12191760" cy="4734360"/>
          </a:xfrm>
          <a:prstGeom prst="rect">
            <a:avLst/>
          </a:prstGeom>
          <a:ln w="0"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1874880" y="2428920"/>
            <a:ext cx="954000" cy="333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618240" y="2962440"/>
            <a:ext cx="1306440" cy="333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3"/>
          <p:cNvSpPr/>
          <p:nvPr/>
        </p:nvSpPr>
        <p:spPr>
          <a:xfrm>
            <a:off x="1960560" y="3429000"/>
            <a:ext cx="2468160" cy="4093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4"/>
          <p:cNvSpPr/>
          <p:nvPr/>
        </p:nvSpPr>
        <p:spPr>
          <a:xfrm>
            <a:off x="5742000" y="3962520"/>
            <a:ext cx="1734840" cy="41652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5"/>
          <p:cNvSpPr/>
          <p:nvPr/>
        </p:nvSpPr>
        <p:spPr>
          <a:xfrm>
            <a:off x="468000" y="4488480"/>
            <a:ext cx="2052000" cy="333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6"/>
          <p:cNvSpPr/>
          <p:nvPr/>
        </p:nvSpPr>
        <p:spPr>
          <a:xfrm>
            <a:off x="1960560" y="4993560"/>
            <a:ext cx="572760" cy="4258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7"/>
          <p:cNvSpPr/>
          <p:nvPr/>
        </p:nvSpPr>
        <p:spPr>
          <a:xfrm>
            <a:off x="5452200" y="5040000"/>
            <a:ext cx="871920" cy="333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lika 6"/>
          <p:cNvPicPr/>
          <p:nvPr/>
        </p:nvPicPr>
        <p:blipFill>
          <a:blip r:embed="rId2"/>
          <a:stretch/>
        </p:blipFill>
        <p:spPr>
          <a:xfrm>
            <a:off x="0" y="0"/>
            <a:ext cx="12191760" cy="5246280"/>
          </a:xfrm>
          <a:prstGeom prst="rect">
            <a:avLst/>
          </a:prstGeom>
          <a:ln w="0">
            <a:noFill/>
          </a:ln>
        </p:spPr>
      </p:pic>
      <p:pic>
        <p:nvPicPr>
          <p:cNvPr id="270" name="Slika 8"/>
          <p:cNvPicPr/>
          <p:nvPr/>
        </p:nvPicPr>
        <p:blipFill>
          <a:blip r:embed="rId3"/>
          <a:stretch/>
        </p:blipFill>
        <p:spPr>
          <a:xfrm>
            <a:off x="0" y="4936680"/>
            <a:ext cx="8139240" cy="192096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1"/>
          <p:cNvSpPr/>
          <p:nvPr/>
        </p:nvSpPr>
        <p:spPr>
          <a:xfrm>
            <a:off x="10115640" y="488880"/>
            <a:ext cx="15426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phones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3981600" y="1024560"/>
            <a:ext cx="15426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talk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1324080" y="1582920"/>
            <a:ext cx="15426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is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8177400" y="1582920"/>
            <a:ext cx="20476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isn’t talking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5" name="CustomShape 5"/>
          <p:cNvSpPr/>
          <p:nvPr/>
        </p:nvSpPr>
        <p:spPr>
          <a:xfrm>
            <a:off x="3262320" y="2077560"/>
            <a:ext cx="20476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is talking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6" name="CustomShape 6"/>
          <p:cNvSpPr/>
          <p:nvPr/>
        </p:nvSpPr>
        <p:spPr>
          <a:xfrm>
            <a:off x="523800" y="2650320"/>
            <a:ext cx="20476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know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7" name="CustomShape 7"/>
          <p:cNvSpPr/>
          <p:nvPr/>
        </p:nvSpPr>
        <p:spPr>
          <a:xfrm>
            <a:off x="4753080" y="2650320"/>
            <a:ext cx="20476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is going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8" name="CustomShape 8"/>
          <p:cNvSpPr/>
          <p:nvPr/>
        </p:nvSpPr>
        <p:spPr>
          <a:xfrm>
            <a:off x="299880" y="3142440"/>
            <a:ext cx="24523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is complaining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79" name="CustomShape 9"/>
          <p:cNvSpPr/>
          <p:nvPr/>
        </p:nvSpPr>
        <p:spPr>
          <a:xfrm>
            <a:off x="5943600" y="3139920"/>
            <a:ext cx="23522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doesn’t study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80" name="CustomShape 10"/>
          <p:cNvSpPr/>
          <p:nvPr/>
        </p:nvSpPr>
        <p:spPr>
          <a:xfrm>
            <a:off x="1926360" y="3643920"/>
            <a:ext cx="23522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listens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281" name="CustomShape 11"/>
          <p:cNvSpPr/>
          <p:nvPr/>
        </p:nvSpPr>
        <p:spPr>
          <a:xfrm>
            <a:off x="609480" y="4207320"/>
            <a:ext cx="19141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039EBD"/>
                </a:solidFill>
                <a:latin typeface="Calibri"/>
              </a:rPr>
              <a:t>am not 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lika 2"/>
          <p:cNvPicPr/>
          <p:nvPr/>
        </p:nvPicPr>
        <p:blipFill>
          <a:blip r:embed="rId2"/>
          <a:stretch/>
        </p:blipFill>
        <p:spPr>
          <a:xfrm>
            <a:off x="1950840" y="0"/>
            <a:ext cx="828972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 descr="Vidi izvornu sliku"/>
          <p:cNvPicPr/>
          <p:nvPr/>
        </p:nvPicPr>
        <p:blipFill>
          <a:blip r:embed="rId2"/>
          <a:stretch/>
        </p:blipFill>
        <p:spPr>
          <a:xfrm>
            <a:off x="4190760" y="1240200"/>
            <a:ext cx="3809520" cy="1904760"/>
          </a:xfrm>
          <a:prstGeom prst="rect">
            <a:avLst/>
          </a:prstGeom>
          <a:ln w="0"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183240" y="2680200"/>
            <a:ext cx="11824200" cy="19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1" strike="noStrike" spc="-1" dirty="0">
                <a:solidFill>
                  <a:srgbClr val="000000"/>
                </a:solidFill>
                <a:latin typeface="Calibri"/>
              </a:rPr>
              <a:t>PLAY AND LEARN</a:t>
            </a: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!</a:t>
            </a:r>
            <a:endParaRPr lang="hr-HR" sz="2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000" b="0" u="sng" strike="noStrike" spc="-1" dirty="0">
                <a:solidFill>
                  <a:srgbClr val="0563C1"/>
                </a:solidFill>
                <a:uFillTx/>
                <a:latin typeface="Calibri"/>
                <a:hlinkClick r:id="rId3"/>
              </a:rPr>
              <a:t>Lesson 14 Fashion and music | Way to go 4 (e-sfera.hr)</a:t>
            </a:r>
            <a:endParaRPr lang="hr-HR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ka 2"/>
          <p:cNvPicPr/>
          <p:nvPr/>
        </p:nvPicPr>
        <p:blipFill>
          <a:blip r:embed="rId2"/>
          <a:stretch/>
        </p:blipFill>
        <p:spPr>
          <a:xfrm>
            <a:off x="2431314" y="12544"/>
            <a:ext cx="7623086" cy="6857640"/>
          </a:xfrm>
          <a:prstGeom prst="rect">
            <a:avLst/>
          </a:prstGeom>
          <a:ln w="0"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4612320" y="1706760"/>
            <a:ext cx="297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070C0"/>
                </a:solidFill>
                <a:latin typeface="Calibri"/>
              </a:rPr>
              <a:t>1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2813741" y="1291680"/>
            <a:ext cx="297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 dirty="0">
                <a:solidFill>
                  <a:srgbClr val="0070C0"/>
                </a:solidFill>
                <a:latin typeface="Calibri"/>
              </a:rPr>
              <a:t>2</a:t>
            </a:r>
            <a:endParaRPr lang="hr-HR" sz="1800" b="0" strike="noStrike" spc="-1" dirty="0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635000" y="1499400"/>
            <a:ext cx="297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070C0"/>
                </a:solidFill>
                <a:latin typeface="Calibri"/>
              </a:rPr>
              <a:t>3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94" name="CustomShape 4"/>
          <p:cNvSpPr/>
          <p:nvPr/>
        </p:nvSpPr>
        <p:spPr>
          <a:xfrm>
            <a:off x="2749944" y="1706760"/>
            <a:ext cx="297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>
                <a:solidFill>
                  <a:srgbClr val="0070C0"/>
                </a:solidFill>
                <a:latin typeface="Calibri"/>
              </a:rPr>
              <a:t>4</a:t>
            </a:r>
            <a:endParaRPr lang="hr-HR" sz="1800" b="0" strike="noStrike" spc="-1">
              <a:latin typeface="Arial"/>
            </a:endParaRPr>
          </a:p>
        </p:txBody>
      </p:sp>
      <p:sp>
        <p:nvSpPr>
          <p:cNvPr id="95" name="CustomShape 5"/>
          <p:cNvSpPr/>
          <p:nvPr/>
        </p:nvSpPr>
        <p:spPr>
          <a:xfrm>
            <a:off x="2794841" y="1499220"/>
            <a:ext cx="297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 dirty="0">
                <a:solidFill>
                  <a:srgbClr val="0070C0"/>
                </a:solidFill>
                <a:latin typeface="Calibri"/>
              </a:rPr>
              <a:t>5</a:t>
            </a:r>
            <a:endParaRPr lang="hr-HR" sz="1800" b="0" strike="noStrike" spc="-1" dirty="0">
              <a:latin typeface="Arial"/>
            </a:endParaRPr>
          </a:p>
        </p:txBody>
      </p:sp>
      <p:sp>
        <p:nvSpPr>
          <p:cNvPr id="96" name="CustomShape 6"/>
          <p:cNvSpPr/>
          <p:nvPr/>
        </p:nvSpPr>
        <p:spPr>
          <a:xfrm>
            <a:off x="4658040" y="1291680"/>
            <a:ext cx="297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i="1" strike="noStrike" spc="-1" dirty="0">
                <a:solidFill>
                  <a:srgbClr val="0070C0"/>
                </a:solidFill>
                <a:latin typeface="Calibri"/>
              </a:rPr>
              <a:t>6</a:t>
            </a:r>
            <a:endParaRPr lang="hr-HR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lika 4"/>
          <p:cNvPicPr/>
          <p:nvPr/>
        </p:nvPicPr>
        <p:blipFill>
          <a:blip r:embed="rId4"/>
          <a:stretch/>
        </p:blipFill>
        <p:spPr>
          <a:xfrm>
            <a:off x="196560" y="48240"/>
            <a:ext cx="8933760" cy="6761520"/>
          </a:xfrm>
          <a:prstGeom prst="rect">
            <a:avLst/>
          </a:prstGeom>
          <a:ln w="0"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694440" y="930960"/>
            <a:ext cx="1777680" cy="27648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3"/>
          <p:cNvSpPr/>
          <p:nvPr/>
        </p:nvSpPr>
        <p:spPr>
          <a:xfrm>
            <a:off x="2641680" y="1506600"/>
            <a:ext cx="1252800" cy="27648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4"/>
          <p:cNvSpPr/>
          <p:nvPr/>
        </p:nvSpPr>
        <p:spPr>
          <a:xfrm>
            <a:off x="4314600" y="3562200"/>
            <a:ext cx="163944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CustomShape 5"/>
          <p:cNvSpPr/>
          <p:nvPr/>
        </p:nvSpPr>
        <p:spPr>
          <a:xfrm>
            <a:off x="4314600" y="3135240"/>
            <a:ext cx="163944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6"/>
          <p:cNvSpPr/>
          <p:nvPr/>
        </p:nvSpPr>
        <p:spPr>
          <a:xfrm>
            <a:off x="3570120" y="2246760"/>
            <a:ext cx="15544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7"/>
          <p:cNvSpPr/>
          <p:nvPr/>
        </p:nvSpPr>
        <p:spPr>
          <a:xfrm>
            <a:off x="4221000" y="4758840"/>
            <a:ext cx="11692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8"/>
          <p:cNvSpPr/>
          <p:nvPr/>
        </p:nvSpPr>
        <p:spPr>
          <a:xfrm>
            <a:off x="4784760" y="4377960"/>
            <a:ext cx="11692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9"/>
          <p:cNvSpPr/>
          <p:nvPr/>
        </p:nvSpPr>
        <p:spPr>
          <a:xfrm>
            <a:off x="4078800" y="5217480"/>
            <a:ext cx="116928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10"/>
          <p:cNvSpPr/>
          <p:nvPr/>
        </p:nvSpPr>
        <p:spPr>
          <a:xfrm>
            <a:off x="5509080" y="5186160"/>
            <a:ext cx="66780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11"/>
          <p:cNvSpPr/>
          <p:nvPr/>
        </p:nvSpPr>
        <p:spPr>
          <a:xfrm>
            <a:off x="3720240" y="4391280"/>
            <a:ext cx="889560" cy="27648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CustomShape 12"/>
          <p:cNvSpPr/>
          <p:nvPr/>
        </p:nvSpPr>
        <p:spPr>
          <a:xfrm>
            <a:off x="3434400" y="4118760"/>
            <a:ext cx="1573200" cy="155160"/>
          </a:xfrm>
          <a:prstGeom prst="mathMinus">
            <a:avLst>
              <a:gd name="adj1" fmla="val 2352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13"/>
          <p:cNvSpPr/>
          <p:nvPr/>
        </p:nvSpPr>
        <p:spPr>
          <a:xfrm>
            <a:off x="3816000" y="2856240"/>
            <a:ext cx="1573200" cy="155160"/>
          </a:xfrm>
          <a:prstGeom prst="mathMinus">
            <a:avLst>
              <a:gd name="adj1" fmla="val 2352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1" name="CustomShape 14"/>
          <p:cNvSpPr/>
          <p:nvPr/>
        </p:nvSpPr>
        <p:spPr>
          <a:xfrm>
            <a:off x="5295240" y="5793480"/>
            <a:ext cx="1317960" cy="176400"/>
          </a:xfrm>
          <a:prstGeom prst="mathMinus">
            <a:avLst>
              <a:gd name="adj1" fmla="val 2352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CustomShape 15"/>
          <p:cNvSpPr/>
          <p:nvPr/>
        </p:nvSpPr>
        <p:spPr>
          <a:xfrm>
            <a:off x="3612600" y="5801760"/>
            <a:ext cx="1573200" cy="155160"/>
          </a:xfrm>
          <a:prstGeom prst="mathMinus">
            <a:avLst>
              <a:gd name="adj1" fmla="val 2352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" name="CustomShape 16"/>
          <p:cNvSpPr/>
          <p:nvPr/>
        </p:nvSpPr>
        <p:spPr>
          <a:xfrm>
            <a:off x="5411880" y="5485680"/>
            <a:ext cx="800640" cy="45360"/>
          </a:xfrm>
          <a:prstGeom prst="mathMinus">
            <a:avLst>
              <a:gd name="adj1" fmla="val 2352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23_l14___styles">
            <a:hlinkClick r:id="" action="ppaction://media"/>
            <a:extLst>
              <a:ext uri="{FF2B5EF4-FFF2-40B4-BE49-F238E27FC236}">
                <a16:creationId xmlns:a16="http://schemas.microsoft.com/office/drawing/2014/main" id="{0333AB95-22D7-4F13-7B77-91D53634B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2388" y="44359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lika 2"/>
          <p:cNvPicPr/>
          <p:nvPr/>
        </p:nvPicPr>
        <p:blipFill>
          <a:blip r:embed="rId2"/>
          <a:stretch/>
        </p:blipFill>
        <p:spPr>
          <a:xfrm>
            <a:off x="0" y="909360"/>
            <a:ext cx="7230240" cy="3991320"/>
          </a:xfrm>
          <a:prstGeom prst="rect">
            <a:avLst/>
          </a:prstGeom>
          <a:ln w="0">
            <a:noFill/>
          </a:ln>
        </p:spPr>
      </p:pic>
      <p:pic>
        <p:nvPicPr>
          <p:cNvPr id="115" name="Slika 4"/>
          <p:cNvPicPr/>
          <p:nvPr/>
        </p:nvPicPr>
        <p:blipFill>
          <a:blip r:embed="rId3"/>
          <a:stretch/>
        </p:blipFill>
        <p:spPr>
          <a:xfrm>
            <a:off x="7230600" y="909360"/>
            <a:ext cx="4961160" cy="466164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2913480" y="2251080"/>
            <a:ext cx="4784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070C0"/>
                </a:solidFill>
                <a:latin typeface="Calibri"/>
              </a:rPr>
              <a:t>a jacket, a T-shirt and tight fitting jeans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2789280" y="2764440"/>
            <a:ext cx="4784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070C0"/>
                </a:solidFill>
                <a:latin typeface="Calibri"/>
              </a:rPr>
              <a:t>clothes for school, like jeans and T-shirts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2810520" y="3261600"/>
            <a:ext cx="4784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070C0"/>
                </a:solidFill>
                <a:latin typeface="Calibri"/>
              </a:rPr>
              <a:t>mini skirts, glittery tops and sneakers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2679480" y="3754800"/>
            <a:ext cx="4784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070C0"/>
                </a:solidFill>
                <a:latin typeface="Calibri"/>
              </a:rPr>
              <a:t>a hooded top and a baseball cap</a:t>
            </a:r>
            <a:endParaRPr lang="hr-HR" sz="2000" b="0" strike="noStrike" spc="-1">
              <a:latin typeface="Arial"/>
            </a:endParaRPr>
          </a:p>
        </p:txBody>
      </p:sp>
      <p:sp>
        <p:nvSpPr>
          <p:cNvPr id="120" name="CustomShape 5"/>
          <p:cNvSpPr/>
          <p:nvPr/>
        </p:nvSpPr>
        <p:spPr>
          <a:xfrm>
            <a:off x="3526560" y="4255560"/>
            <a:ext cx="26654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000" b="0" i="1" strike="noStrike" spc="-1">
                <a:solidFill>
                  <a:srgbClr val="0070C0"/>
                </a:solidFill>
                <a:latin typeface="Calibri"/>
              </a:rPr>
              <a:t>leather jacket and jeans</a:t>
            </a:r>
            <a:endParaRPr lang="hr-HR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lika 3"/>
          <p:cNvPicPr/>
          <p:nvPr/>
        </p:nvPicPr>
        <p:blipFill>
          <a:blip r:embed="rId2"/>
          <a:stretch/>
        </p:blipFill>
        <p:spPr>
          <a:xfrm>
            <a:off x="0" y="0"/>
            <a:ext cx="7822080" cy="1816560"/>
          </a:xfrm>
          <a:prstGeom prst="rect">
            <a:avLst/>
          </a:prstGeom>
          <a:ln w="0">
            <a:noFill/>
          </a:ln>
        </p:spPr>
      </p:pic>
      <p:pic>
        <p:nvPicPr>
          <p:cNvPr id="122" name="Slika 5"/>
          <p:cNvPicPr/>
          <p:nvPr/>
        </p:nvPicPr>
        <p:blipFill>
          <a:blip r:embed="rId3"/>
          <a:stretch/>
        </p:blipFill>
        <p:spPr>
          <a:xfrm>
            <a:off x="5124960" y="1455840"/>
            <a:ext cx="5394600" cy="491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lika 1"/>
          <p:cNvPicPr/>
          <p:nvPr/>
        </p:nvPicPr>
        <p:blipFill>
          <a:blip r:embed="rId4"/>
          <a:stretch/>
        </p:blipFill>
        <p:spPr>
          <a:xfrm>
            <a:off x="0" y="33480"/>
            <a:ext cx="5498280" cy="1209600"/>
          </a:xfrm>
          <a:prstGeom prst="rect">
            <a:avLst/>
          </a:prstGeom>
          <a:ln w="0">
            <a:noFill/>
          </a:ln>
        </p:spPr>
      </p:pic>
      <p:pic>
        <p:nvPicPr>
          <p:cNvPr id="125" name="Slika 3"/>
          <p:cNvPicPr/>
          <p:nvPr/>
        </p:nvPicPr>
        <p:blipFill>
          <a:blip r:embed="rId5"/>
          <a:stretch/>
        </p:blipFill>
        <p:spPr>
          <a:xfrm>
            <a:off x="5756040" y="355320"/>
            <a:ext cx="5057280" cy="887760"/>
          </a:xfrm>
          <a:prstGeom prst="rect">
            <a:avLst/>
          </a:prstGeom>
          <a:ln w="0">
            <a:noFill/>
          </a:ln>
        </p:spPr>
      </p:pic>
      <p:pic>
        <p:nvPicPr>
          <p:cNvPr id="126" name="Slika 5"/>
          <p:cNvPicPr/>
          <p:nvPr/>
        </p:nvPicPr>
        <p:blipFill>
          <a:blip r:embed="rId6"/>
          <a:stretch/>
        </p:blipFill>
        <p:spPr>
          <a:xfrm>
            <a:off x="264610" y="1069354"/>
            <a:ext cx="8661276" cy="5788646"/>
          </a:xfrm>
          <a:prstGeom prst="rect">
            <a:avLst/>
          </a:prstGeom>
          <a:ln w="0"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1122660" y="2385996"/>
            <a:ext cx="200016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How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does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it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feel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?</a:t>
            </a:r>
            <a:endParaRPr lang="hr-HR" sz="1600" b="0" strike="noStrike" spc="-1" dirty="0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940320" y="2989974"/>
            <a:ext cx="43650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Why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did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you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move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to London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from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the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USA?</a:t>
            </a:r>
            <a:endParaRPr lang="hr-HR" sz="1600" b="0" strike="noStrike" spc="-1" dirty="0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766912" y="4153149"/>
            <a:ext cx="43650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What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is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your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favourite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shopping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place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in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London?</a:t>
            </a:r>
            <a:endParaRPr lang="hr-HR" sz="1600" b="0" strike="noStrike" spc="-1" dirty="0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1033058" y="5454926"/>
            <a:ext cx="43650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Is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fashion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influenced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by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music?</a:t>
            </a:r>
            <a:endParaRPr lang="hr-HR" sz="1600" b="0" strike="noStrike" spc="-1" dirty="0">
              <a:latin typeface="Arial"/>
            </a:endParaRPr>
          </a:p>
        </p:txBody>
      </p:sp>
      <p:sp>
        <p:nvSpPr>
          <p:cNvPr id="131" name="CustomShape 6"/>
          <p:cNvSpPr/>
          <p:nvPr/>
        </p:nvSpPr>
        <p:spPr>
          <a:xfrm>
            <a:off x="5844300" y="3883680"/>
            <a:ext cx="43650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What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is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your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fashion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style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?</a:t>
            </a:r>
            <a:endParaRPr lang="hr-HR" sz="1600" b="0" strike="noStrike" spc="-1" dirty="0">
              <a:latin typeface="Arial"/>
            </a:endParaRPr>
          </a:p>
        </p:txBody>
      </p:sp>
      <p:sp>
        <p:nvSpPr>
          <p:cNvPr id="132" name="CustomShape 7"/>
          <p:cNvSpPr/>
          <p:nvPr/>
        </p:nvSpPr>
        <p:spPr>
          <a:xfrm>
            <a:off x="5844300" y="4931434"/>
            <a:ext cx="436500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What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is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the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future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of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 </a:t>
            </a:r>
            <a:r>
              <a:rPr lang="hr-HR" sz="1600" b="0" strike="noStrike" spc="-1" dirty="0" err="1">
                <a:solidFill>
                  <a:srgbClr val="0070C0"/>
                </a:solidFill>
                <a:latin typeface="Calibri"/>
              </a:rPr>
              <a:t>fashion</a:t>
            </a:r>
            <a:r>
              <a:rPr lang="hr-HR" sz="1600" b="0" strike="noStrike" spc="-1" dirty="0">
                <a:solidFill>
                  <a:srgbClr val="0070C0"/>
                </a:solidFill>
                <a:latin typeface="Calibri"/>
              </a:rPr>
              <a:t>?</a:t>
            </a:r>
            <a:endParaRPr lang="hr-HR" sz="1600" b="0" strike="noStrike" spc="-1" dirty="0">
              <a:latin typeface="Arial"/>
            </a:endParaRPr>
          </a:p>
        </p:txBody>
      </p:sp>
      <p:pic>
        <p:nvPicPr>
          <p:cNvPr id="2" name="24_l14___a_fresh_talent">
            <a:hlinkClick r:id="" action="ppaction://media"/>
            <a:extLst>
              <a:ext uri="{FF2B5EF4-FFF2-40B4-BE49-F238E27FC236}">
                <a16:creationId xmlns:a16="http://schemas.microsoft.com/office/drawing/2014/main" id="{D6024DFA-B196-7856-58AD-842A404D2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7886" y="974554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lika 2"/>
          <p:cNvPicPr/>
          <p:nvPr/>
        </p:nvPicPr>
        <p:blipFill>
          <a:blip r:embed="rId2"/>
          <a:stretch/>
        </p:blipFill>
        <p:spPr>
          <a:xfrm>
            <a:off x="2979000" y="0"/>
            <a:ext cx="6810840" cy="866520"/>
          </a:xfrm>
          <a:prstGeom prst="rect">
            <a:avLst/>
          </a:prstGeom>
          <a:ln w="0">
            <a:noFill/>
          </a:ln>
        </p:spPr>
      </p:pic>
      <p:pic>
        <p:nvPicPr>
          <p:cNvPr id="134" name="Slika 4"/>
          <p:cNvPicPr/>
          <p:nvPr/>
        </p:nvPicPr>
        <p:blipFill>
          <a:blip r:embed="rId3"/>
          <a:stretch/>
        </p:blipFill>
        <p:spPr>
          <a:xfrm>
            <a:off x="80280" y="0"/>
            <a:ext cx="1871280" cy="6857640"/>
          </a:xfrm>
          <a:prstGeom prst="rect">
            <a:avLst/>
          </a:prstGeom>
          <a:ln w="0">
            <a:noFill/>
          </a:ln>
        </p:spPr>
      </p:pic>
      <p:pic>
        <p:nvPicPr>
          <p:cNvPr id="135" name="Slika 6"/>
          <p:cNvPicPr/>
          <p:nvPr/>
        </p:nvPicPr>
        <p:blipFill>
          <a:blip r:embed="rId4"/>
          <a:stretch/>
        </p:blipFill>
        <p:spPr>
          <a:xfrm>
            <a:off x="1951920" y="589320"/>
            <a:ext cx="10007280" cy="6268320"/>
          </a:xfrm>
          <a:prstGeom prst="rect">
            <a:avLst/>
          </a:prstGeom>
          <a:ln w="0"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7572240" y="212148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F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7572240" y="272988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T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7572240" y="307692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T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7572240" y="341352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T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7610400" y="372384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F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1" name="CustomShape 6"/>
          <p:cNvSpPr/>
          <p:nvPr/>
        </p:nvSpPr>
        <p:spPr>
          <a:xfrm>
            <a:off x="5824440" y="535248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1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2" name="CustomShape 7"/>
          <p:cNvSpPr/>
          <p:nvPr/>
        </p:nvSpPr>
        <p:spPr>
          <a:xfrm>
            <a:off x="5853240" y="569016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2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3" name="CustomShape 8"/>
          <p:cNvSpPr/>
          <p:nvPr/>
        </p:nvSpPr>
        <p:spPr>
          <a:xfrm>
            <a:off x="5853240" y="633492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3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4" name="CustomShape 9"/>
          <p:cNvSpPr/>
          <p:nvPr/>
        </p:nvSpPr>
        <p:spPr>
          <a:xfrm>
            <a:off x="5857920" y="503496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4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45" name="CustomShape 10"/>
          <p:cNvSpPr/>
          <p:nvPr/>
        </p:nvSpPr>
        <p:spPr>
          <a:xfrm>
            <a:off x="5872320" y="6016320"/>
            <a:ext cx="428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0070C0"/>
                </a:solidFill>
                <a:latin typeface="Calibri"/>
              </a:rPr>
              <a:t>5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lika 2"/>
          <p:cNvPicPr/>
          <p:nvPr/>
        </p:nvPicPr>
        <p:blipFill>
          <a:blip r:embed="rId2"/>
          <a:stretch/>
        </p:blipFill>
        <p:spPr>
          <a:xfrm>
            <a:off x="0" y="1827000"/>
            <a:ext cx="12191760" cy="320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6273</TotalTime>
  <Words>291</Words>
  <Application>Microsoft Office PowerPoint</Application>
  <PresentationFormat>Widescreen</PresentationFormat>
  <Paragraphs>128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StarSymbol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ZVONKA IVKOVIĆ</dc:creator>
  <dc:description/>
  <cp:lastModifiedBy>Sanja Ivoš</cp:lastModifiedBy>
  <cp:revision>522</cp:revision>
  <dcterms:created xsi:type="dcterms:W3CDTF">2021-09-01T06:25:32Z</dcterms:created>
  <dcterms:modified xsi:type="dcterms:W3CDTF">2023-01-26T14:43:32Z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27</vt:i4>
  </property>
</Properties>
</file>